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58" r:id="rId6"/>
    <p:sldId id="257"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60"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p:cViewPr varScale="1">
        <p:scale>
          <a:sx n="62" d="100"/>
          <a:sy n="62" d="100"/>
        </p:scale>
        <p:origin x="7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855C67-B91D-4B00-8826-B20D835C096C}" type="datetimeFigureOut">
              <a:rPr lang="en-GB" smtClean="0"/>
              <a:t>29/09/2021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F9A4D-35F5-4DB5-B478-721C57E40FC9}" type="slidenum">
              <a:rPr lang="en-GB" smtClean="0"/>
              <a:t>‹#›</a:t>
            </a:fld>
            <a:endParaRPr lang="en-GB"/>
          </a:p>
        </p:txBody>
      </p:sp>
    </p:spTree>
    <p:extLst>
      <p:ext uri="{BB962C8B-B14F-4D97-AF65-F5344CB8AC3E}">
        <p14:creationId xmlns:p14="http://schemas.microsoft.com/office/powerpoint/2010/main" val="2123923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6</a:t>
            </a:fld>
            <a:endParaRPr lang="en-GB"/>
          </a:p>
        </p:txBody>
      </p:sp>
    </p:spTree>
    <p:extLst>
      <p:ext uri="{BB962C8B-B14F-4D97-AF65-F5344CB8AC3E}">
        <p14:creationId xmlns:p14="http://schemas.microsoft.com/office/powerpoint/2010/main" val="2392058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15</a:t>
            </a:fld>
            <a:endParaRPr lang="en-GB"/>
          </a:p>
        </p:txBody>
      </p:sp>
    </p:spTree>
    <p:extLst>
      <p:ext uri="{BB962C8B-B14F-4D97-AF65-F5344CB8AC3E}">
        <p14:creationId xmlns:p14="http://schemas.microsoft.com/office/powerpoint/2010/main" val="105727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16</a:t>
            </a:fld>
            <a:endParaRPr lang="en-GB"/>
          </a:p>
        </p:txBody>
      </p:sp>
    </p:spTree>
    <p:extLst>
      <p:ext uri="{BB962C8B-B14F-4D97-AF65-F5344CB8AC3E}">
        <p14:creationId xmlns:p14="http://schemas.microsoft.com/office/powerpoint/2010/main" val="1848450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17</a:t>
            </a:fld>
            <a:endParaRPr lang="en-GB"/>
          </a:p>
        </p:txBody>
      </p:sp>
    </p:spTree>
    <p:extLst>
      <p:ext uri="{BB962C8B-B14F-4D97-AF65-F5344CB8AC3E}">
        <p14:creationId xmlns:p14="http://schemas.microsoft.com/office/powerpoint/2010/main" val="127192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7</a:t>
            </a:fld>
            <a:endParaRPr lang="en-GB"/>
          </a:p>
        </p:txBody>
      </p:sp>
    </p:spTree>
    <p:extLst>
      <p:ext uri="{BB962C8B-B14F-4D97-AF65-F5344CB8AC3E}">
        <p14:creationId xmlns:p14="http://schemas.microsoft.com/office/powerpoint/2010/main" val="3457874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8</a:t>
            </a:fld>
            <a:endParaRPr lang="en-GB"/>
          </a:p>
        </p:txBody>
      </p:sp>
    </p:spTree>
    <p:extLst>
      <p:ext uri="{BB962C8B-B14F-4D97-AF65-F5344CB8AC3E}">
        <p14:creationId xmlns:p14="http://schemas.microsoft.com/office/powerpoint/2010/main" val="152094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9</a:t>
            </a:fld>
            <a:endParaRPr lang="en-GB"/>
          </a:p>
        </p:txBody>
      </p:sp>
    </p:spTree>
    <p:extLst>
      <p:ext uri="{BB962C8B-B14F-4D97-AF65-F5344CB8AC3E}">
        <p14:creationId xmlns:p14="http://schemas.microsoft.com/office/powerpoint/2010/main" val="1278339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10</a:t>
            </a:fld>
            <a:endParaRPr lang="en-GB"/>
          </a:p>
        </p:txBody>
      </p:sp>
    </p:spTree>
    <p:extLst>
      <p:ext uri="{BB962C8B-B14F-4D97-AF65-F5344CB8AC3E}">
        <p14:creationId xmlns:p14="http://schemas.microsoft.com/office/powerpoint/2010/main" val="2841765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11</a:t>
            </a:fld>
            <a:endParaRPr lang="en-GB"/>
          </a:p>
        </p:txBody>
      </p:sp>
    </p:spTree>
    <p:extLst>
      <p:ext uri="{BB962C8B-B14F-4D97-AF65-F5344CB8AC3E}">
        <p14:creationId xmlns:p14="http://schemas.microsoft.com/office/powerpoint/2010/main" val="1472066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12</a:t>
            </a:fld>
            <a:endParaRPr lang="en-GB"/>
          </a:p>
        </p:txBody>
      </p:sp>
    </p:spTree>
    <p:extLst>
      <p:ext uri="{BB962C8B-B14F-4D97-AF65-F5344CB8AC3E}">
        <p14:creationId xmlns:p14="http://schemas.microsoft.com/office/powerpoint/2010/main" val="2768301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13</a:t>
            </a:fld>
            <a:endParaRPr lang="en-GB"/>
          </a:p>
        </p:txBody>
      </p:sp>
    </p:spTree>
    <p:extLst>
      <p:ext uri="{BB962C8B-B14F-4D97-AF65-F5344CB8AC3E}">
        <p14:creationId xmlns:p14="http://schemas.microsoft.com/office/powerpoint/2010/main" val="2208765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general trend for the population is an increase in activity, but this is not the case for certain protected characteristic groups then this means inequalities are widening.</a:t>
            </a:r>
          </a:p>
          <a:p>
            <a:r>
              <a:rPr lang="en-GB" dirty="0"/>
              <a:t>We have some ground to make-up</a:t>
            </a:r>
          </a:p>
        </p:txBody>
      </p:sp>
      <p:sp>
        <p:nvSpPr>
          <p:cNvPr id="4" name="Slide Number Placeholder 3"/>
          <p:cNvSpPr>
            <a:spLocks noGrp="1"/>
          </p:cNvSpPr>
          <p:nvPr>
            <p:ph type="sldNum" sz="quarter" idx="5"/>
          </p:nvPr>
        </p:nvSpPr>
        <p:spPr/>
        <p:txBody>
          <a:bodyPr/>
          <a:lstStyle/>
          <a:p>
            <a:fld id="{917F9A4D-35F5-4DB5-B478-721C57E40FC9}" type="slidenum">
              <a:rPr lang="en-GB" smtClean="0"/>
              <a:t>14</a:t>
            </a:fld>
            <a:endParaRPr lang="en-GB"/>
          </a:p>
        </p:txBody>
      </p:sp>
    </p:spTree>
    <p:extLst>
      <p:ext uri="{BB962C8B-B14F-4D97-AF65-F5344CB8AC3E}">
        <p14:creationId xmlns:p14="http://schemas.microsoft.com/office/powerpoint/2010/main" val="30695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13C5-E27B-4018-83CD-BE3952A7F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FA1FA5-143E-4541-8FE3-4FE002A54D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41210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0CB33D9-67F1-4ED9-98A4-1B89EED08745}"/>
              </a:ext>
            </a:extLst>
          </p:cNvPr>
          <p:cNvSpPr>
            <a:spLocks noGrp="1"/>
          </p:cNvSpPr>
          <p:nvPr>
            <p:ph type="pic" sz="quarter" idx="10"/>
          </p:nvPr>
        </p:nvSpPr>
        <p:spPr>
          <a:xfrm>
            <a:off x="2302668" y="1511300"/>
            <a:ext cx="7586663" cy="3835400"/>
          </a:xfrm>
          <a:prstGeom prst="snipRoundRect">
            <a:avLst>
              <a:gd name="adj1" fmla="val 20802"/>
              <a:gd name="adj2" fmla="val 0"/>
            </a:avLst>
          </a:prstGeom>
        </p:spPr>
        <p:txBody>
          <a:bodyPr/>
          <a:lstStyle/>
          <a:p>
            <a:r>
              <a:rPr lang="en-US"/>
              <a:t>Click icon to add picture</a:t>
            </a:r>
            <a:endParaRPr lang="en-GB" dirty="0"/>
          </a:p>
        </p:txBody>
      </p:sp>
    </p:spTree>
    <p:extLst>
      <p:ext uri="{BB962C8B-B14F-4D97-AF65-F5344CB8AC3E}">
        <p14:creationId xmlns:p14="http://schemas.microsoft.com/office/powerpoint/2010/main" val="947314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Rectangle: Top Corners One Rounded and One Snipped 9">
            <a:extLst>
              <a:ext uri="{FF2B5EF4-FFF2-40B4-BE49-F238E27FC236}">
                <a16:creationId xmlns:a16="http://schemas.microsoft.com/office/drawing/2014/main" id="{6A8CD27B-9031-4739-A302-2E90658DBD83}"/>
              </a:ext>
            </a:extLst>
          </p:cNvPr>
          <p:cNvSpPr/>
          <p:nvPr/>
        </p:nvSpPr>
        <p:spPr>
          <a:xfrm>
            <a:off x="2121159" y="1404257"/>
            <a:ext cx="7949682" cy="4049485"/>
          </a:xfrm>
          <a:prstGeom prst="snipRoundRect">
            <a:avLst>
              <a:gd name="adj1" fmla="val 16667"/>
              <a:gd name="adj2" fmla="val 0"/>
            </a:avLst>
          </a:prstGeom>
          <a:solidFill>
            <a:srgbClr val="04495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1">
            <a:extLst>
              <a:ext uri="{FF2B5EF4-FFF2-40B4-BE49-F238E27FC236}">
                <a16:creationId xmlns:a16="http://schemas.microsoft.com/office/drawing/2014/main" id="{CBC19D81-EBD8-4B46-B7CC-E0B1D154C9CF}"/>
              </a:ext>
            </a:extLst>
          </p:cNvPr>
          <p:cNvSpPr>
            <a:spLocks noGrp="1"/>
          </p:cNvSpPr>
          <p:nvPr>
            <p:ph type="title"/>
          </p:nvPr>
        </p:nvSpPr>
        <p:spPr>
          <a:xfrm>
            <a:off x="3183777" y="3067395"/>
            <a:ext cx="5968538" cy="723208"/>
          </a:xfrm>
        </p:spPr>
        <p:txBody>
          <a:bodyPr anchor="b"/>
          <a:lstStyle>
            <a:lvl1pPr algn="ctr">
              <a:defRPr sz="3200">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634151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ACE67-1F77-4002-880F-FABF57651B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75581D-0BB3-4E5A-9EC9-9A4F546A4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a:extLst>
              <a:ext uri="{FF2B5EF4-FFF2-40B4-BE49-F238E27FC236}">
                <a16:creationId xmlns:a16="http://schemas.microsoft.com/office/drawing/2014/main" id="{617A7990-34CB-46B7-A630-61756DDE0D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36165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5352-1D03-4460-B16D-DBAD299640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AC6CE1D-FFED-40E0-862F-A51303096F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a:extLst>
              <a:ext uri="{FF2B5EF4-FFF2-40B4-BE49-F238E27FC236}">
                <a16:creationId xmlns:a16="http://schemas.microsoft.com/office/drawing/2014/main" id="{ECBF91E2-1981-4352-BDCE-B60BCD406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04514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A014E-D2BC-489F-8234-F3E8EBE109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EE3CD8-06B5-4223-9423-F060CD4B6E18}"/>
              </a:ext>
            </a:extLst>
          </p:cNvPr>
          <p:cNvSpPr>
            <a:spLocks noGrp="1"/>
          </p:cNvSpPr>
          <p:nvPr>
            <p:ph type="body" orient="vert" idx="1"/>
          </p:nvPr>
        </p:nvSpPr>
        <p:spPr>
          <a:xfrm>
            <a:off x="838200" y="1825626"/>
            <a:ext cx="10515600" cy="41273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9290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BA7165-7474-4194-8560-8A048CA1BA8A}"/>
              </a:ext>
            </a:extLst>
          </p:cNvPr>
          <p:cNvSpPr>
            <a:spLocks noGrp="1"/>
          </p:cNvSpPr>
          <p:nvPr>
            <p:ph type="title" orient="vert"/>
          </p:nvPr>
        </p:nvSpPr>
        <p:spPr>
          <a:xfrm>
            <a:off x="8724900" y="365125"/>
            <a:ext cx="2628900" cy="560646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2F8289-586F-44E9-BC44-93B2DE93AE98}"/>
              </a:ext>
            </a:extLst>
          </p:cNvPr>
          <p:cNvSpPr>
            <a:spLocks noGrp="1"/>
          </p:cNvSpPr>
          <p:nvPr>
            <p:ph type="body" orient="vert" idx="1"/>
          </p:nvPr>
        </p:nvSpPr>
        <p:spPr>
          <a:xfrm>
            <a:off x="838200" y="365125"/>
            <a:ext cx="7734300" cy="5606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63461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83408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a:xfrm>
            <a:off x="838200" y="365123"/>
            <a:ext cx="10515600" cy="1325563"/>
          </a:xfrm>
        </p:spPr>
        <p:txBody>
          <a:bodyPr/>
          <a:lstStyle/>
          <a:p>
            <a:r>
              <a:rPr lang="en-US"/>
              <a:t>Click to edit Master title style</a:t>
            </a:r>
            <a:endParaRPr lang="en-GB"/>
          </a:p>
        </p:txBody>
      </p:sp>
    </p:spTree>
    <p:extLst>
      <p:ext uri="{BB962C8B-B14F-4D97-AF65-F5344CB8AC3E}">
        <p14:creationId xmlns:p14="http://schemas.microsoft.com/office/powerpoint/2010/main" val="329867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a:xfrm>
            <a:off x="842966" y="365123"/>
            <a:ext cx="10706100" cy="1325563"/>
          </a:xfrm>
        </p:spPr>
        <p:txBody>
          <a:bodyPr/>
          <a:lstStyle/>
          <a:p>
            <a:r>
              <a:rPr lang="en-US"/>
              <a:t>Click to edit Master title style</a:t>
            </a:r>
            <a:endParaRPr lang="en-GB"/>
          </a:p>
        </p:txBody>
      </p:sp>
    </p:spTree>
    <p:extLst>
      <p:ext uri="{BB962C8B-B14F-4D97-AF65-F5344CB8AC3E}">
        <p14:creationId xmlns:p14="http://schemas.microsoft.com/office/powerpoint/2010/main" val="9400700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a:xfrm>
            <a:off x="842963" y="365123"/>
            <a:ext cx="9339262" cy="1325563"/>
          </a:xfrm>
        </p:spPr>
        <p:txBody>
          <a:bodyPr/>
          <a:lstStyle/>
          <a:p>
            <a:r>
              <a:rPr lang="en-US"/>
              <a:t>Click to edit Master title style</a:t>
            </a:r>
            <a:endParaRPr lang="en-GB" dirty="0"/>
          </a:p>
        </p:txBody>
      </p:sp>
    </p:spTree>
    <p:extLst>
      <p:ext uri="{BB962C8B-B14F-4D97-AF65-F5344CB8AC3E}">
        <p14:creationId xmlns:p14="http://schemas.microsoft.com/office/powerpoint/2010/main" val="223300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7EE1-68ED-4CEF-A36C-BE8AA53A1A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919851-8467-4953-97B4-E60A99A87E15}"/>
              </a:ext>
            </a:extLst>
          </p:cNvPr>
          <p:cNvSpPr>
            <a:spLocks noGrp="1"/>
          </p:cNvSpPr>
          <p:nvPr>
            <p:ph idx="1"/>
          </p:nvPr>
        </p:nvSpPr>
        <p:spPr>
          <a:xfrm>
            <a:off x="838200" y="1825626"/>
            <a:ext cx="10515600" cy="41086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66505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a:xfrm>
            <a:off x="842743" y="365125"/>
            <a:ext cx="10801570" cy="1325563"/>
          </a:xfrm>
        </p:spPr>
        <p:txBody>
          <a:bodyPr/>
          <a:lstStyle/>
          <a:p>
            <a:r>
              <a:rPr lang="en-US"/>
              <a:t>Click to edit Master title style</a:t>
            </a:r>
            <a:endParaRPr lang="en-GB" dirty="0"/>
          </a:p>
        </p:txBody>
      </p:sp>
    </p:spTree>
    <p:extLst>
      <p:ext uri="{BB962C8B-B14F-4D97-AF65-F5344CB8AC3E}">
        <p14:creationId xmlns:p14="http://schemas.microsoft.com/office/powerpoint/2010/main" val="238952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88DE6-B286-448B-9F44-117F8566BDFA}"/>
              </a:ext>
            </a:extLst>
          </p:cNvPr>
          <p:cNvSpPr>
            <a:spLocks noGrp="1"/>
          </p:cNvSpPr>
          <p:nvPr>
            <p:ph type="title"/>
          </p:nvPr>
        </p:nvSpPr>
        <p:spPr>
          <a:xfrm>
            <a:off x="842966" y="365126"/>
            <a:ext cx="10829921" cy="1325563"/>
          </a:xfrm>
          <a:noFill/>
        </p:spPr>
        <p:txBody>
          <a:bodyPr/>
          <a:lstStyle/>
          <a:p>
            <a:r>
              <a:rPr lang="en-US"/>
              <a:t>Click to edit Master title style</a:t>
            </a:r>
            <a:endParaRPr lang="en-GB" dirty="0"/>
          </a:p>
        </p:txBody>
      </p:sp>
    </p:spTree>
    <p:extLst>
      <p:ext uri="{BB962C8B-B14F-4D97-AF65-F5344CB8AC3E}">
        <p14:creationId xmlns:p14="http://schemas.microsoft.com/office/powerpoint/2010/main" val="948817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930A5-26C3-41B3-B6B4-8EFE86C6B879}"/>
              </a:ext>
            </a:extLst>
          </p:cNvPr>
          <p:cNvSpPr>
            <a:spLocks noGrp="1"/>
          </p:cNvSpPr>
          <p:nvPr>
            <p:ph type="title"/>
          </p:nvPr>
        </p:nvSpPr>
        <p:spPr>
          <a:xfrm>
            <a:off x="838200" y="1470026"/>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1A2FD3-739E-4616-9A61-477B472AC6DA}"/>
              </a:ext>
            </a:extLst>
          </p:cNvPr>
          <p:cNvSpPr>
            <a:spLocks noGrp="1"/>
          </p:cNvSpPr>
          <p:nvPr>
            <p:ph type="body" idx="1"/>
          </p:nvPr>
        </p:nvSpPr>
        <p:spPr>
          <a:xfrm>
            <a:off x="838200" y="445219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3101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0BFC-68A1-44CD-B6EB-33A4EA0901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F53140-F95E-4623-BAB5-DA345F7D218C}"/>
              </a:ext>
            </a:extLst>
          </p:cNvPr>
          <p:cNvSpPr>
            <a:spLocks noGrp="1"/>
          </p:cNvSpPr>
          <p:nvPr>
            <p:ph sz="half" idx="1"/>
          </p:nvPr>
        </p:nvSpPr>
        <p:spPr>
          <a:xfrm>
            <a:off x="838200" y="1825625"/>
            <a:ext cx="5181600" cy="41366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D694D64-0C5F-4C0C-BFFD-CB5494DF688C}"/>
              </a:ext>
            </a:extLst>
          </p:cNvPr>
          <p:cNvSpPr>
            <a:spLocks noGrp="1"/>
          </p:cNvSpPr>
          <p:nvPr>
            <p:ph sz="half" idx="2"/>
          </p:nvPr>
        </p:nvSpPr>
        <p:spPr>
          <a:xfrm>
            <a:off x="6172200" y="1825625"/>
            <a:ext cx="5181600" cy="41366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5314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0BFC-68A1-44CD-B6EB-33A4EA09013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F53140-F95E-4623-BAB5-DA345F7D218C}"/>
              </a:ext>
            </a:extLst>
          </p:cNvPr>
          <p:cNvSpPr>
            <a:spLocks noGrp="1"/>
          </p:cNvSpPr>
          <p:nvPr>
            <p:ph sz="half" idx="1"/>
          </p:nvPr>
        </p:nvSpPr>
        <p:spPr>
          <a:xfrm>
            <a:off x="838200" y="1825625"/>
            <a:ext cx="5181600" cy="41366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D694D64-0C5F-4C0C-BFFD-CB5494DF688C}"/>
              </a:ext>
            </a:extLst>
          </p:cNvPr>
          <p:cNvSpPr>
            <a:spLocks noGrp="1"/>
          </p:cNvSpPr>
          <p:nvPr>
            <p:ph sz="half" idx="2"/>
          </p:nvPr>
        </p:nvSpPr>
        <p:spPr>
          <a:xfrm>
            <a:off x="6172200" y="1825625"/>
            <a:ext cx="5181600" cy="41366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50579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973A-CDF0-4784-AEF2-03059A2C028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217554-67DB-45CE-81DF-836796370B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FAFA29-5852-4BEA-9728-DA1BC909E1E4}"/>
              </a:ext>
            </a:extLst>
          </p:cNvPr>
          <p:cNvSpPr>
            <a:spLocks noGrp="1"/>
          </p:cNvSpPr>
          <p:nvPr>
            <p:ph sz="half" idx="2"/>
          </p:nvPr>
        </p:nvSpPr>
        <p:spPr>
          <a:xfrm>
            <a:off x="839788" y="2505076"/>
            <a:ext cx="5157787" cy="3429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1D4BC1-A3C9-4086-B998-4E650EFA0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91D298-9C19-4C8C-B5D7-D3E9EAC15C6B}"/>
              </a:ext>
            </a:extLst>
          </p:cNvPr>
          <p:cNvSpPr>
            <a:spLocks noGrp="1"/>
          </p:cNvSpPr>
          <p:nvPr>
            <p:ph sz="quarter" idx="4"/>
          </p:nvPr>
        </p:nvSpPr>
        <p:spPr>
          <a:xfrm>
            <a:off x="6172200" y="2505076"/>
            <a:ext cx="5183188" cy="3429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22793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51358-9143-4D82-A8C0-1CAE7F20E1E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9112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51358-9143-4D82-A8C0-1CAE7F20E1E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8450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015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5B4629-B537-4904-82B4-08819F541D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2CD153-9DCC-4393-90E1-46B41224E9EC}"/>
              </a:ext>
            </a:extLst>
          </p:cNvPr>
          <p:cNvSpPr>
            <a:spLocks noGrp="1"/>
          </p:cNvSpPr>
          <p:nvPr>
            <p:ph type="body" idx="1"/>
          </p:nvPr>
        </p:nvSpPr>
        <p:spPr>
          <a:xfrm>
            <a:off x="838200" y="1825626"/>
            <a:ext cx="10515600" cy="41646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83724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ov.uk/government/publications/physical-activity-understanding-and-addressing-inequaliti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41C7-1A2C-4FF1-9088-CA0A4600BF84}"/>
              </a:ext>
            </a:extLst>
          </p:cNvPr>
          <p:cNvSpPr>
            <a:spLocks noGrp="1"/>
          </p:cNvSpPr>
          <p:nvPr>
            <p:ph type="ctrTitle"/>
          </p:nvPr>
        </p:nvSpPr>
        <p:spPr/>
        <p:txBody>
          <a:bodyPr>
            <a:normAutofit fontScale="90000"/>
          </a:bodyPr>
          <a:lstStyle/>
          <a:p>
            <a:r>
              <a:rPr lang="en-GB" dirty="0"/>
              <a:t>Understanding &amp; Addressing Inequalities in Physical Activity</a:t>
            </a:r>
          </a:p>
        </p:txBody>
      </p:sp>
      <p:sp>
        <p:nvSpPr>
          <p:cNvPr id="3" name="Subtitle 2">
            <a:extLst>
              <a:ext uri="{FF2B5EF4-FFF2-40B4-BE49-F238E27FC236}">
                <a16:creationId xmlns:a16="http://schemas.microsoft.com/office/drawing/2014/main" id="{E0743B25-23CC-42F5-A49E-56E1D13888CC}"/>
              </a:ext>
            </a:extLst>
          </p:cNvPr>
          <p:cNvSpPr>
            <a:spLocks noGrp="1"/>
          </p:cNvSpPr>
          <p:nvPr>
            <p:ph type="subTitle" idx="1"/>
          </p:nvPr>
        </p:nvSpPr>
        <p:spPr/>
        <p:txBody>
          <a:bodyPr vert="horz" lIns="91440" tIns="45720" rIns="91440" bIns="45720" rtlCol="0" anchor="t">
            <a:normAutofit fontScale="92500" lnSpcReduction="10000"/>
          </a:bodyPr>
          <a:lstStyle/>
          <a:p>
            <a:r>
              <a:rPr lang="en-GB" dirty="0"/>
              <a:t>A summary of the evidence described in a Public Health England report for commissioners.</a:t>
            </a:r>
          </a:p>
          <a:p>
            <a:r>
              <a:rPr lang="en-GB" dirty="0"/>
              <a:t>Full report available at: </a:t>
            </a:r>
            <a:r>
              <a:rPr lang="en-GB" dirty="0">
                <a:solidFill>
                  <a:schemeClr val="accent6">
                    <a:lumMod val="50000"/>
                  </a:schemeClr>
                </a:solidFill>
                <a:hlinkClick r:id="rId2">
                  <a:extLst>
                    <a:ext uri="{A12FA001-AC4F-418D-AE19-62706E023703}">
                      <ahyp:hlinkClr xmlns:ahyp="http://schemas.microsoft.com/office/drawing/2018/hyperlinkcolor" val="tx"/>
                    </a:ext>
                  </a:extLst>
                </a:hlinkClick>
              </a:rPr>
              <a:t>https://www.gov.uk/government/publications/physical-activity-understanding-and-addressing-inequalities</a:t>
            </a:r>
            <a:r>
              <a:rPr lang="en-GB" dirty="0">
                <a:solidFill>
                  <a:schemeClr val="accent6">
                    <a:lumMod val="50000"/>
                  </a:schemeClr>
                </a:solidFill>
              </a:rPr>
              <a:t> </a:t>
            </a:r>
          </a:p>
        </p:txBody>
      </p:sp>
    </p:spTree>
    <p:extLst>
      <p:ext uri="{BB962C8B-B14F-4D97-AF65-F5344CB8AC3E}">
        <p14:creationId xmlns:p14="http://schemas.microsoft.com/office/powerpoint/2010/main" val="701037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long-term conditions</a:t>
            </a:r>
            <a:endParaRPr lang="en-GB" dirty="0"/>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dirty="0"/>
              <a:t>Improve individuals living with a LTC’s understanding of the benefits of PA along with resources to help improve knowledge of PA for health care professionals.</a:t>
            </a:r>
          </a:p>
          <a:p>
            <a:r>
              <a:rPr lang="en-GB" sz="2400" b="0" i="0" u="none" strike="noStrike" baseline="0" dirty="0"/>
              <a:t>Interventions should offer standardised advice relating to optimal intensities, durations, and types of PA. which provide a baseline from which to tailor advice</a:t>
            </a:r>
          </a:p>
          <a:p>
            <a:r>
              <a:rPr lang="en-GB" sz="2400" b="0" i="0" u="none" strike="noStrike" baseline="0" dirty="0"/>
              <a:t>Post-intervention maintenance classes could also help to foster long-term supportive social networks for PA.</a:t>
            </a:r>
          </a:p>
          <a:p>
            <a:r>
              <a:rPr lang="en-GB" sz="2400" b="0" i="0" u="none" strike="noStrike" baseline="0" dirty="0"/>
              <a:t>Offer a choice of various activities, supervised gym sessions, seated aerobics, step classes, circuit training, swimming, etc.</a:t>
            </a:r>
          </a:p>
          <a:p>
            <a:r>
              <a:rPr lang="en-GB" sz="2400" b="0" i="0" u="none" strike="noStrike" baseline="0" dirty="0"/>
              <a:t>Use phrases like ‘every moment matters’, ‘it is never too late’, ‘every step counts’ and ‘it’s good to be active’, not homing in on ‘PA’, ‘exercise’.</a:t>
            </a:r>
          </a:p>
          <a:p>
            <a:r>
              <a:rPr lang="en-GB" sz="2400" dirty="0"/>
              <a:t>T</a:t>
            </a:r>
            <a:r>
              <a:rPr lang="en-GB" sz="2400" b="0" i="0" u="none" strike="noStrike" baseline="0" dirty="0"/>
              <a:t>he benefits of PA do not address the barriers. Messages that claim to improve symptoms do not encourage changes in behaviour and commissioners must consider these in delivery of interventions. Valued benefits include improved self-esteem, mood, confidenc</a:t>
            </a:r>
            <a:r>
              <a:rPr lang="en-GB" sz="2400" dirty="0"/>
              <a:t>e and motivation.</a:t>
            </a:r>
            <a:endParaRPr lang="en-GB" sz="2400" b="0" i="0" u="none" strike="noStrike" baseline="0" dirty="0"/>
          </a:p>
          <a:p>
            <a:endParaRPr lang="en-GB" sz="2400" dirty="0"/>
          </a:p>
        </p:txBody>
      </p:sp>
    </p:spTree>
    <p:extLst>
      <p:ext uri="{BB962C8B-B14F-4D97-AF65-F5344CB8AC3E}">
        <p14:creationId xmlns:p14="http://schemas.microsoft.com/office/powerpoint/2010/main" val="52421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mental health</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b="0" i="0" u="none" strike="noStrike" baseline="0" dirty="0"/>
              <a:t>The delivery venue/environment needs careful consideration. It needs to be easy and friendly to navigate. Information is accessible and well communicated. Background noise, distractions, visibility (is the activity on display) etc considered. </a:t>
            </a:r>
          </a:p>
          <a:p>
            <a:r>
              <a:rPr lang="en-GB" sz="2400" b="0" i="0" u="none" strike="noStrike" baseline="0" dirty="0"/>
              <a:t>A clear demonstration of the exercise should be provided because copying a movement may be easier than following verbal instructions.</a:t>
            </a:r>
          </a:p>
          <a:p>
            <a:r>
              <a:rPr lang="en-GB" sz="2400" dirty="0"/>
              <a:t>Offer individual support not just groups. This could be through web-based support.</a:t>
            </a:r>
          </a:p>
          <a:p>
            <a:r>
              <a:rPr lang="en-GB" sz="2400" dirty="0"/>
              <a:t>I</a:t>
            </a:r>
            <a:r>
              <a:rPr lang="en-GB" sz="2400" b="0" i="0" u="none" strike="noStrike" baseline="0" dirty="0"/>
              <a:t>mportant to understand the individual’s social environment and motivation as this will provide important information on how to support them.</a:t>
            </a:r>
          </a:p>
          <a:p>
            <a:r>
              <a:rPr lang="en-GB" sz="2400" dirty="0"/>
              <a:t>Social and peer support are key enablers.</a:t>
            </a:r>
          </a:p>
          <a:p>
            <a:r>
              <a:rPr lang="en-GB" sz="2400" b="0" i="0" u="none" strike="noStrike" baseline="0" dirty="0"/>
              <a:t>Should be enjoyable to increase intrinsic motivation. </a:t>
            </a:r>
          </a:p>
          <a:p>
            <a:r>
              <a:rPr lang="en-GB" sz="2400" b="0" i="0" u="none" strike="noStrike" baseline="0" dirty="0"/>
              <a:t>Individuals want to feel autonomy, competence, and connectedness, by focusing on fun, learning new skills, improvements in self-esteem and confidence</a:t>
            </a:r>
          </a:p>
          <a:p>
            <a:r>
              <a:rPr lang="en-GB" sz="2400" b="0" i="0" u="none" strike="noStrike" baseline="0" dirty="0"/>
              <a:t>Share good practice to support coach or leader recruitment and development</a:t>
            </a:r>
            <a:endParaRPr lang="en-GB" sz="2400" dirty="0"/>
          </a:p>
        </p:txBody>
      </p:sp>
    </p:spTree>
    <p:extLst>
      <p:ext uri="{BB962C8B-B14F-4D97-AF65-F5344CB8AC3E}">
        <p14:creationId xmlns:p14="http://schemas.microsoft.com/office/powerpoint/2010/main" val="14953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568681" cy="4953541"/>
          </a:xfrm>
        </p:spPr>
        <p:txBody>
          <a:bodyPr vert="horz" lIns="91440" tIns="45720" rIns="91440" bIns="45720" rtlCol="0" anchor="t">
            <a:noAutofit/>
          </a:bodyPr>
          <a:lstStyle/>
          <a:p>
            <a:r>
              <a:rPr lang="en-GB" sz="2000" b="0" i="0" u="none" strike="noStrike" baseline="0" dirty="0"/>
              <a:t>Include community approaches not just targeting individuals.</a:t>
            </a:r>
          </a:p>
          <a:p>
            <a:r>
              <a:rPr lang="en-GB" sz="2000" dirty="0"/>
              <a:t>N</a:t>
            </a:r>
            <a:r>
              <a:rPr lang="en-GB" sz="2000" b="0" i="0" u="none" strike="noStrike" baseline="0" dirty="0"/>
              <a:t>eed to gain experience and knowledge of the ethnic minority populations within the community in order to gain a contextual approach. Individuals need to be actively involved in the design of interventions within their community.</a:t>
            </a:r>
            <a:endParaRPr lang="en-GB" sz="2000" dirty="0"/>
          </a:p>
          <a:p>
            <a:r>
              <a:rPr lang="en-GB" sz="2000" dirty="0"/>
              <a:t>Consideration for culturally appropriate facilities and use of peer mentors </a:t>
            </a:r>
          </a:p>
          <a:p>
            <a:r>
              <a:rPr lang="en-GB" sz="2000" b="0" i="0" u="none" strike="noStrike" baseline="0" dirty="0"/>
              <a:t>Provide advice on integrating PA in everyday life</a:t>
            </a:r>
            <a:r>
              <a:rPr lang="en-GB" sz="2000" dirty="0"/>
              <a:t> </a:t>
            </a:r>
            <a:endParaRPr lang="en-GB" sz="2000" b="0" i="0" u="none" strike="noStrike" baseline="0" dirty="0"/>
          </a:p>
          <a:p>
            <a:r>
              <a:rPr lang="en-GB" sz="2000" dirty="0"/>
              <a:t>Group based PA is important and can be facilitated through religious, community, friendship or family networks. </a:t>
            </a:r>
            <a:r>
              <a:rPr lang="en-GB" sz="2000" b="0" i="0" u="none" strike="noStrike" baseline="0" dirty="0"/>
              <a:t>Engage with existing role models where possible.</a:t>
            </a:r>
          </a:p>
          <a:p>
            <a:r>
              <a:rPr lang="en-GB" sz="2000" b="0" i="0" u="none" strike="noStrike" baseline="0" dirty="0"/>
              <a:t>Enablers for </a:t>
            </a:r>
            <a:r>
              <a:rPr lang="en-GB" sz="2000" dirty="0"/>
              <a:t>CYP </a:t>
            </a:r>
            <a:r>
              <a:rPr lang="en-GB" sz="2000" b="0" i="0" u="none" strike="noStrike" baseline="0" dirty="0"/>
              <a:t>of an ethnic minority group include play, schooltime and an increase of extra-curricular clubs</a:t>
            </a:r>
            <a:r>
              <a:rPr lang="en-GB" sz="2000" dirty="0"/>
              <a:t> </a:t>
            </a:r>
            <a:endParaRPr lang="en-GB" sz="2000" b="0" i="0" u="none" strike="noStrike" baseline="0" dirty="0"/>
          </a:p>
          <a:p>
            <a:r>
              <a:rPr lang="en-GB" sz="2000" b="0" i="0" u="none" strike="noStrike" baseline="0" dirty="0"/>
              <a:t>A social approach, encouraging the groups to undertake activities with family or friends and with bilingual peers can facilitate engagement, motivation and support</a:t>
            </a:r>
            <a:r>
              <a:rPr lang="en-GB" sz="2000" dirty="0"/>
              <a:t> </a:t>
            </a:r>
            <a:endParaRPr lang="en-GB" sz="2000" b="0" i="0" u="none" strike="noStrike" baseline="0" dirty="0"/>
          </a:p>
          <a:p>
            <a:r>
              <a:rPr lang="en-GB" sz="2000" dirty="0"/>
              <a:t>Consider “women only” interventions and look at offering financial assistance</a:t>
            </a:r>
          </a:p>
        </p:txBody>
      </p:sp>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ethnic minorities</a:t>
            </a:r>
          </a:p>
        </p:txBody>
      </p:sp>
    </p:spTree>
    <p:extLst>
      <p:ext uri="{BB962C8B-B14F-4D97-AF65-F5344CB8AC3E}">
        <p14:creationId xmlns:p14="http://schemas.microsoft.com/office/powerpoint/2010/main" val="4232007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religious groups</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dirty="0"/>
              <a:t>making links with religious leaders and training them to be involved in delivery of the interventions or advocate PA</a:t>
            </a:r>
          </a:p>
          <a:p>
            <a:r>
              <a:rPr lang="en-GB" sz="2400" dirty="0"/>
              <a:t>Using places of worship to deliver the interventions can help engage the population and save on costs</a:t>
            </a:r>
          </a:p>
          <a:p>
            <a:r>
              <a:rPr lang="en-GB" sz="2400" b="0" i="0" u="none" strike="noStrike" baseline="0" dirty="0"/>
              <a:t>needs be delivered in a setting that is culturally appropriate and considers both male and females and family needs </a:t>
            </a:r>
          </a:p>
          <a:p>
            <a:r>
              <a:rPr lang="en-GB" sz="2400" b="0" i="0" u="none" strike="noStrike" baseline="0" dirty="0"/>
              <a:t>Engaging in consultation with the target group is crucial to understand enablers and barriers </a:t>
            </a:r>
          </a:p>
          <a:p>
            <a:r>
              <a:rPr lang="en-GB" sz="2400" b="0" i="0" u="none" strike="noStrike" baseline="0" dirty="0"/>
              <a:t>Religious obligations may be a priority; therefore, any intervention design needs to closely consider this. </a:t>
            </a:r>
            <a:endParaRPr lang="en-GB" sz="2400" dirty="0"/>
          </a:p>
        </p:txBody>
      </p:sp>
    </p:spTree>
    <p:extLst>
      <p:ext uri="{BB962C8B-B14F-4D97-AF65-F5344CB8AC3E}">
        <p14:creationId xmlns:p14="http://schemas.microsoft.com/office/powerpoint/2010/main" val="1968554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older adults</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b="0" i="0" u="none" strike="noStrike" baseline="0" dirty="0"/>
              <a:t>Lifestyle counselling for adapting and creating community-based health interventions around retirement years </a:t>
            </a:r>
          </a:p>
          <a:p>
            <a:r>
              <a:rPr lang="en-GB" sz="2400" b="0" i="0" u="none" strike="noStrike" baseline="0" dirty="0"/>
              <a:t>Promote behaviours and outcomes that have recreational value and should only target acceptable levels of PA to the individual </a:t>
            </a:r>
          </a:p>
          <a:p>
            <a:r>
              <a:rPr lang="en-GB" sz="2400" b="0" i="0" u="none" strike="noStrike" baseline="0" dirty="0"/>
              <a:t>Health status and enjoyment (or not) of PA were deemed crucial; experiencing poor health was more of a motivator to getting physically active </a:t>
            </a:r>
            <a:endParaRPr lang="en-GB" sz="2400" dirty="0"/>
          </a:p>
          <a:p>
            <a:r>
              <a:rPr lang="en-GB" sz="2400" dirty="0"/>
              <a:t>Links with PA to mobility and independence was more credible than linking to disease prevention or symptom management</a:t>
            </a:r>
          </a:p>
          <a:p>
            <a:r>
              <a:rPr lang="en-GB" sz="2400" dirty="0"/>
              <a:t>Some older adults felt that PA classes should be pitched at ability level, not age, with the ability to socialise and trusted support seen as key</a:t>
            </a:r>
          </a:p>
          <a:p>
            <a:r>
              <a:rPr lang="en-GB" sz="2400" dirty="0"/>
              <a:t>Petting the messaging right (positive messages which are visual, fun and can be part of everyday life, not messages of overcoming loneliness and relating to illnesses) and not one-size-fits-all</a:t>
            </a:r>
          </a:p>
        </p:txBody>
      </p:sp>
    </p:spTree>
    <p:extLst>
      <p:ext uri="{BB962C8B-B14F-4D97-AF65-F5344CB8AC3E}">
        <p14:creationId xmlns:p14="http://schemas.microsoft.com/office/powerpoint/2010/main" val="2617072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older adults</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b="0" i="0" u="none" strike="noStrike" baseline="0" dirty="0"/>
              <a:t>Positive instructors who do not doubt their physical capability and role models </a:t>
            </a:r>
            <a:endParaRPr lang="en-GB" sz="2400" dirty="0"/>
          </a:p>
          <a:p>
            <a:r>
              <a:rPr lang="en-GB" sz="2400" b="0" i="0" u="none" strike="noStrike" baseline="0" dirty="0"/>
              <a:t>The may not feel comfortable in gyms and therefore different and exciting activities should be offered </a:t>
            </a:r>
            <a:endParaRPr lang="en-GB" sz="2400" dirty="0"/>
          </a:p>
        </p:txBody>
      </p:sp>
    </p:spTree>
    <p:extLst>
      <p:ext uri="{BB962C8B-B14F-4D97-AF65-F5344CB8AC3E}">
        <p14:creationId xmlns:p14="http://schemas.microsoft.com/office/powerpoint/2010/main" val="2676242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socioeconomic</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838200" y="1283771"/>
            <a:ext cx="11090448" cy="4953541"/>
          </a:xfrm>
        </p:spPr>
        <p:txBody>
          <a:bodyPr>
            <a:noAutofit/>
          </a:bodyPr>
          <a:lstStyle/>
          <a:p>
            <a:r>
              <a:rPr lang="en-GB" sz="2400" b="0" i="0" u="none" strike="noStrike" baseline="0" dirty="0"/>
              <a:t>Improving accessibility to greenspaces and facilities </a:t>
            </a:r>
          </a:p>
          <a:p>
            <a:r>
              <a:rPr lang="en-GB" sz="2400" b="0" i="0" u="none" strike="noStrike" baseline="0" dirty="0"/>
              <a:t>Once people are active, high levels of social interaction, interest and enjoyment are associated with improved levels of retention</a:t>
            </a:r>
          </a:p>
          <a:p>
            <a:r>
              <a:rPr lang="en-GB" sz="2400" b="0" i="0" u="none" strike="noStrike" baseline="0" dirty="0"/>
              <a:t>Individuals from a lower socioeconomic background were more inactive compared to a higher socioeconomic status. However, active travel (walking and cycling) for lower socioeconomic status individuals was greater than those from a higher socioeconomic status and possibly something to be investigated and promoted more. </a:t>
            </a:r>
            <a:endParaRPr lang="en-GB" sz="2400" dirty="0"/>
          </a:p>
        </p:txBody>
      </p:sp>
    </p:spTree>
    <p:extLst>
      <p:ext uri="{BB962C8B-B14F-4D97-AF65-F5344CB8AC3E}">
        <p14:creationId xmlns:p14="http://schemas.microsoft.com/office/powerpoint/2010/main" val="4150129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a:t>
            </a:r>
            <a:r>
              <a:rPr lang="en-GB" dirty="0"/>
              <a:t>women</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b="0" i="0" u="none" strike="noStrike" baseline="0" dirty="0"/>
              <a:t>A social marketing model may be a useful framework to designing a community-based intervention to engage pregnant women</a:t>
            </a:r>
          </a:p>
          <a:p>
            <a:r>
              <a:rPr lang="en-GB" sz="2400" b="0" i="0" u="none" strike="noStrike" baseline="0" dirty="0"/>
              <a:t>Making physical activity or movement the ‘norm’ for women relies on local women of all ages, sizes and faiths not only becoming active, but celebrating it and encouraging others to join in</a:t>
            </a:r>
          </a:p>
          <a:p>
            <a:r>
              <a:rPr lang="en-GB" sz="2400" b="0" i="0" u="none" strike="noStrike" baseline="0" dirty="0"/>
              <a:t>Requires positivity, support, and encouragement to drive action. Interventions need to be easy for women access, the physical activity must be at the right time, right place, involve the right welcome, have the right company and them to be aware of the right equipment or clothing. </a:t>
            </a:r>
          </a:p>
          <a:p>
            <a:r>
              <a:rPr lang="en-GB" sz="2400" b="0" i="0" u="none" strike="noStrike" baseline="0" dirty="0"/>
              <a:t>For younger girls, seek role models and develop young female leaders to have a significant impact on community group involvement.</a:t>
            </a:r>
          </a:p>
          <a:p>
            <a:r>
              <a:rPr lang="en-GB" sz="2400" b="0" i="0" u="none" strike="noStrike" baseline="0" dirty="0"/>
              <a:t>Community champion volunteers have been cited as influential in engaging woman and girls. Their involvement with recruitment to sessions and support in sessions is crucial and importantly allows the women to feel empowered.</a:t>
            </a:r>
            <a:endParaRPr lang="en-GB" sz="2400" dirty="0"/>
          </a:p>
        </p:txBody>
      </p:sp>
    </p:spTree>
    <p:extLst>
      <p:ext uri="{BB962C8B-B14F-4D97-AF65-F5344CB8AC3E}">
        <p14:creationId xmlns:p14="http://schemas.microsoft.com/office/powerpoint/2010/main" val="302877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C83F3-787E-4CD5-9653-5948D2866D06}"/>
              </a:ext>
            </a:extLst>
          </p:cNvPr>
          <p:cNvSpPr>
            <a:spLocks noGrp="1"/>
          </p:cNvSpPr>
          <p:nvPr>
            <p:ph type="title"/>
          </p:nvPr>
        </p:nvSpPr>
        <p:spPr/>
        <p:txBody>
          <a:bodyPr/>
          <a:lstStyle/>
          <a:p>
            <a:r>
              <a:rPr lang="en-GB" dirty="0"/>
              <a:t>Recommendations</a:t>
            </a:r>
          </a:p>
        </p:txBody>
      </p:sp>
      <p:sp>
        <p:nvSpPr>
          <p:cNvPr id="3" name="Content Placeholder 2">
            <a:extLst>
              <a:ext uri="{FF2B5EF4-FFF2-40B4-BE49-F238E27FC236}">
                <a16:creationId xmlns:a16="http://schemas.microsoft.com/office/drawing/2014/main" id="{D5944CF0-D1C4-430B-A331-721F27469385}"/>
              </a:ext>
            </a:extLst>
          </p:cNvPr>
          <p:cNvSpPr>
            <a:spLocks noGrp="1"/>
          </p:cNvSpPr>
          <p:nvPr>
            <p:ph idx="1"/>
          </p:nvPr>
        </p:nvSpPr>
        <p:spPr/>
        <p:txBody>
          <a:bodyPr>
            <a:normAutofit/>
          </a:bodyPr>
          <a:lstStyle/>
          <a:p>
            <a:pPr marL="0" indent="0">
              <a:buNone/>
            </a:pPr>
            <a:r>
              <a:rPr lang="en-GB" sz="2400" b="1" dirty="0"/>
              <a:t>Workforce</a:t>
            </a:r>
          </a:p>
          <a:p>
            <a:pPr marL="0" indent="0">
              <a:buNone/>
            </a:pPr>
            <a:r>
              <a:rPr lang="en-GB" sz="2400" b="0" i="0" u="none" strike="noStrike" baseline="0" dirty="0"/>
              <a:t>The study has highlighted urgent action which is needed to ensure the PA workforce is diversely represented. </a:t>
            </a:r>
          </a:p>
          <a:p>
            <a:pPr marL="0" indent="0">
              <a:buNone/>
            </a:pPr>
            <a:r>
              <a:rPr lang="en-GB" sz="2400" b="0" i="0" u="none" strike="noStrike" baseline="0" dirty="0"/>
              <a:t>Solutions should be sought in partnership with communities so that individuals can take ownership of what is being delivered. </a:t>
            </a:r>
          </a:p>
          <a:p>
            <a:pPr marL="0" indent="0">
              <a:buNone/>
            </a:pPr>
            <a:r>
              <a:rPr lang="en-GB" sz="2400" b="0" i="0" u="none" strike="noStrike" baseline="0" dirty="0"/>
              <a:t>Diversity training which challenges own bias should be mandatory for all workforces. </a:t>
            </a:r>
          </a:p>
          <a:p>
            <a:pPr marL="0" indent="0">
              <a:buNone/>
            </a:pPr>
            <a:r>
              <a:rPr lang="en-GB" sz="2400" b="0" i="0" u="none" strike="noStrike" baseline="0" dirty="0"/>
              <a:t>Opportunities for role models and peer-to-peer influencing, is important to foster autonomy and empowerment for all communities.</a:t>
            </a:r>
          </a:p>
        </p:txBody>
      </p:sp>
    </p:spTree>
    <p:extLst>
      <p:ext uri="{BB962C8B-B14F-4D97-AF65-F5344CB8AC3E}">
        <p14:creationId xmlns:p14="http://schemas.microsoft.com/office/powerpoint/2010/main" val="74352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C792C-E1BB-4620-AC75-49B884840438}"/>
              </a:ext>
            </a:extLst>
          </p:cNvPr>
          <p:cNvSpPr>
            <a:spLocks noGrp="1"/>
          </p:cNvSpPr>
          <p:nvPr>
            <p:ph type="title"/>
          </p:nvPr>
        </p:nvSpPr>
        <p:spPr>
          <a:xfrm>
            <a:off x="546100" y="365125"/>
            <a:ext cx="10807700" cy="1325563"/>
          </a:xfrm>
        </p:spPr>
        <p:txBody>
          <a:bodyPr/>
          <a:lstStyle/>
          <a:p>
            <a:r>
              <a:rPr lang="en-GB" dirty="0"/>
              <a:t>Recommendations</a:t>
            </a:r>
          </a:p>
        </p:txBody>
      </p:sp>
      <p:sp>
        <p:nvSpPr>
          <p:cNvPr id="3" name="Content Placeholder 2">
            <a:extLst>
              <a:ext uri="{FF2B5EF4-FFF2-40B4-BE49-F238E27FC236}">
                <a16:creationId xmlns:a16="http://schemas.microsoft.com/office/drawing/2014/main" id="{1E644374-C197-4A4E-B6F4-654CE7786C46}"/>
              </a:ext>
            </a:extLst>
          </p:cNvPr>
          <p:cNvSpPr>
            <a:spLocks noGrp="1"/>
          </p:cNvSpPr>
          <p:nvPr>
            <p:ph idx="1"/>
          </p:nvPr>
        </p:nvSpPr>
        <p:spPr>
          <a:xfrm>
            <a:off x="546100" y="1371600"/>
            <a:ext cx="11010900" cy="4562669"/>
          </a:xfrm>
        </p:spPr>
        <p:txBody>
          <a:bodyPr>
            <a:noAutofit/>
          </a:bodyPr>
          <a:lstStyle/>
          <a:p>
            <a:pPr marL="0" indent="0">
              <a:buNone/>
            </a:pPr>
            <a:r>
              <a:rPr lang="en-GB" sz="2400" b="1" i="0" u="none" strike="noStrike" baseline="0" dirty="0"/>
              <a:t>Interventions</a:t>
            </a:r>
          </a:p>
          <a:p>
            <a:pPr marL="0" indent="0">
              <a:buNone/>
            </a:pPr>
            <a:r>
              <a:rPr lang="en-GB" sz="2400" b="0" i="0" u="none" strike="noStrike" baseline="0" dirty="0"/>
              <a:t>Interventions should meet practical, environmental, social, and psychological individual needs. </a:t>
            </a:r>
          </a:p>
          <a:p>
            <a:pPr marL="0" indent="0">
              <a:buNone/>
            </a:pPr>
            <a:r>
              <a:rPr lang="en-GB" sz="2400" b="0" i="0" u="none" strike="noStrike" baseline="0" dirty="0"/>
              <a:t>Use demographic data to ensure intervention design is targeted and in direct consultation with the community to ensure interventions are needs driven. </a:t>
            </a:r>
          </a:p>
          <a:p>
            <a:pPr marL="0" indent="0">
              <a:buNone/>
            </a:pPr>
            <a:r>
              <a:rPr lang="en-GB" sz="2400" b="0" i="0" u="none" strike="noStrike" baseline="0" dirty="0"/>
              <a:t>A range of accessible communication tools are needed across languages and literacy in forms such as braille and sign language to enable engagement. </a:t>
            </a:r>
          </a:p>
          <a:p>
            <a:pPr marL="0" indent="0">
              <a:buNone/>
            </a:pPr>
            <a:r>
              <a:rPr lang="en-GB" sz="2400" b="0" i="0" u="none" strike="noStrike" baseline="0" dirty="0"/>
              <a:t>Different sectors should work together to enable mutual understandings of opportunities.</a:t>
            </a:r>
          </a:p>
          <a:p>
            <a:pPr marL="0" indent="0">
              <a:buNone/>
            </a:pPr>
            <a:r>
              <a:rPr lang="en-GB" sz="2400" dirty="0"/>
              <a:t>B</a:t>
            </a:r>
            <a:r>
              <a:rPr lang="en-GB" sz="2400" b="0" i="0" u="none" strike="noStrike" baseline="0" dirty="0"/>
              <a:t>est practice and learning should be shared widely and across sectors. </a:t>
            </a:r>
          </a:p>
          <a:p>
            <a:pPr marL="0" indent="0">
              <a:buNone/>
            </a:pPr>
            <a:r>
              <a:rPr lang="en-GB" sz="2400" b="0" i="0" u="none" strike="noStrike" baseline="0" dirty="0"/>
              <a:t>All sectors have a responsibility to promote and encourage PA. </a:t>
            </a:r>
            <a:endParaRPr lang="en-GB" sz="2400" dirty="0"/>
          </a:p>
        </p:txBody>
      </p:sp>
    </p:spTree>
    <p:extLst>
      <p:ext uri="{BB962C8B-B14F-4D97-AF65-F5344CB8AC3E}">
        <p14:creationId xmlns:p14="http://schemas.microsoft.com/office/powerpoint/2010/main" val="383276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A4245-D672-48BE-99A3-87D2158D6BC7}"/>
              </a:ext>
            </a:extLst>
          </p:cNvPr>
          <p:cNvSpPr>
            <a:spLocks noGrp="1"/>
          </p:cNvSpPr>
          <p:nvPr>
            <p:ph type="title"/>
          </p:nvPr>
        </p:nvSpPr>
        <p:spPr>
          <a:xfrm>
            <a:off x="335360" y="15205"/>
            <a:ext cx="11018440" cy="1325563"/>
          </a:xfrm>
        </p:spPr>
        <p:txBody>
          <a:bodyPr/>
          <a:lstStyle/>
          <a:p>
            <a:r>
              <a:rPr lang="en-GB" dirty="0"/>
              <a:t>Terminology</a:t>
            </a:r>
          </a:p>
        </p:txBody>
      </p:sp>
      <p:sp>
        <p:nvSpPr>
          <p:cNvPr id="3" name="Content Placeholder 2">
            <a:extLst>
              <a:ext uri="{FF2B5EF4-FFF2-40B4-BE49-F238E27FC236}">
                <a16:creationId xmlns:a16="http://schemas.microsoft.com/office/drawing/2014/main" id="{7508BFBD-2FFF-41D3-87D5-39F8366DEBE3}"/>
              </a:ext>
            </a:extLst>
          </p:cNvPr>
          <p:cNvSpPr>
            <a:spLocks noGrp="1"/>
          </p:cNvSpPr>
          <p:nvPr>
            <p:ph idx="1"/>
          </p:nvPr>
        </p:nvSpPr>
        <p:spPr>
          <a:xfrm>
            <a:off x="335360" y="980728"/>
            <a:ext cx="11521280" cy="5400600"/>
          </a:xfrm>
        </p:spPr>
        <p:txBody>
          <a:bodyPr>
            <a:normAutofit/>
          </a:bodyPr>
          <a:lstStyle/>
          <a:p>
            <a:pPr marL="0" indent="0">
              <a:buNone/>
            </a:pPr>
            <a:r>
              <a:rPr lang="en-GB" sz="2400" b="1" dirty="0"/>
              <a:t>Protected characteristics </a:t>
            </a:r>
            <a:r>
              <a:rPr lang="en-GB" sz="2400" dirty="0"/>
              <a:t>are characteristics that it is against the law </a:t>
            </a:r>
            <a:r>
              <a:rPr lang="en-GB" sz="2400" b="0" i="0" dirty="0">
                <a:effectLst/>
              </a:rPr>
              <a:t>to discriminate against</a:t>
            </a:r>
            <a:r>
              <a:rPr lang="en-GB" sz="2400" b="0" i="0" dirty="0">
                <a:ea typeface="Malgun Gothic" panose="020B0503020000020004" pitchFamily="34" charset="-127"/>
              </a:rPr>
              <a:t>. These include</a:t>
            </a:r>
            <a:r>
              <a:rPr lang="en-GB" sz="2400" dirty="0">
                <a:effectLst/>
                <a:ea typeface="Malgun Gothic" panose="020B0503020000020004" pitchFamily="34" charset="-127"/>
              </a:rPr>
              <a:t> age, disability, gender reassignment, race, religion or belief, sex, sexual orientation, marriage and civil partnership and pregnancy and maternity. </a:t>
            </a:r>
          </a:p>
          <a:p>
            <a:pPr marL="0" indent="0">
              <a:buNone/>
            </a:pPr>
            <a:r>
              <a:rPr lang="en-GB" sz="2400" b="1" dirty="0">
                <a:ea typeface="Malgun Gothic" panose="020B0503020000020004" pitchFamily="34" charset="-127"/>
              </a:rPr>
              <a:t>Determinants of health. </a:t>
            </a:r>
            <a:r>
              <a:rPr lang="en-GB" sz="2400" b="0" i="0" dirty="0">
                <a:effectLst/>
              </a:rPr>
              <a:t>Health is influenced by many factors including:</a:t>
            </a:r>
          </a:p>
          <a:p>
            <a:pPr>
              <a:buFontTx/>
              <a:buChar char="-"/>
            </a:pPr>
            <a:r>
              <a:rPr lang="en-GB" sz="2400" b="1" i="0" dirty="0">
                <a:effectLst/>
              </a:rPr>
              <a:t>Genetics</a:t>
            </a:r>
          </a:p>
          <a:p>
            <a:pPr>
              <a:buFontTx/>
              <a:buChar char="-"/>
            </a:pPr>
            <a:r>
              <a:rPr lang="en-GB" sz="2400" b="1" i="0" dirty="0">
                <a:effectLst/>
              </a:rPr>
              <a:t>Lifestyle/behaviour</a:t>
            </a:r>
          </a:p>
          <a:p>
            <a:pPr>
              <a:buFontTx/>
              <a:buChar char="-"/>
            </a:pPr>
            <a:r>
              <a:rPr lang="en-GB" sz="2400" b="1" dirty="0"/>
              <a:t>E</a:t>
            </a:r>
            <a:r>
              <a:rPr lang="en-GB" sz="2400" b="1" i="0" dirty="0">
                <a:effectLst/>
              </a:rPr>
              <a:t>nvironmental and physical influences</a:t>
            </a:r>
          </a:p>
          <a:p>
            <a:pPr>
              <a:buFontTx/>
              <a:buChar char="-"/>
            </a:pPr>
            <a:r>
              <a:rPr lang="en-GB" sz="2400" b="1" dirty="0"/>
              <a:t>A</a:t>
            </a:r>
            <a:r>
              <a:rPr lang="en-GB" sz="2400" b="1" i="0" dirty="0">
                <a:effectLst/>
              </a:rPr>
              <a:t>ccess and use of health services</a:t>
            </a:r>
          </a:p>
          <a:p>
            <a:pPr>
              <a:buFontTx/>
              <a:buChar char="-"/>
            </a:pPr>
            <a:r>
              <a:rPr lang="en-GB" sz="2400" b="1" dirty="0"/>
              <a:t>S</a:t>
            </a:r>
            <a:r>
              <a:rPr lang="en-GB" sz="2400" b="1" i="0" dirty="0">
                <a:effectLst/>
              </a:rPr>
              <a:t>ocial support networks</a:t>
            </a:r>
          </a:p>
          <a:p>
            <a:pPr>
              <a:buFontTx/>
              <a:buChar char="-"/>
            </a:pPr>
            <a:r>
              <a:rPr lang="en-GB" sz="2400" b="1" i="0" dirty="0">
                <a:effectLst/>
              </a:rPr>
              <a:t>Education, income and social status</a:t>
            </a:r>
            <a:endParaRPr lang="en-GB" sz="2400" dirty="0"/>
          </a:p>
        </p:txBody>
      </p:sp>
    </p:spTree>
    <p:extLst>
      <p:ext uri="{BB962C8B-B14F-4D97-AF65-F5344CB8AC3E}">
        <p14:creationId xmlns:p14="http://schemas.microsoft.com/office/powerpoint/2010/main" val="37522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BFD5-99C0-479E-8E15-3AB12AA907A4}"/>
              </a:ext>
            </a:extLst>
          </p:cNvPr>
          <p:cNvSpPr>
            <a:spLocks noGrp="1"/>
          </p:cNvSpPr>
          <p:nvPr>
            <p:ph type="title"/>
          </p:nvPr>
        </p:nvSpPr>
        <p:spPr>
          <a:xfrm>
            <a:off x="335360" y="15205"/>
            <a:ext cx="11018440" cy="1325563"/>
          </a:xfrm>
        </p:spPr>
        <p:txBody>
          <a:bodyPr/>
          <a:lstStyle/>
          <a:p>
            <a:r>
              <a:rPr lang="en-GB" dirty="0"/>
              <a:t>Introduction</a:t>
            </a:r>
          </a:p>
        </p:txBody>
      </p:sp>
      <p:sp>
        <p:nvSpPr>
          <p:cNvPr id="3" name="Content Placeholder 2">
            <a:extLst>
              <a:ext uri="{FF2B5EF4-FFF2-40B4-BE49-F238E27FC236}">
                <a16:creationId xmlns:a16="http://schemas.microsoft.com/office/drawing/2014/main" id="{C43D3029-C5D2-4794-B2C6-C079530D31D4}"/>
              </a:ext>
            </a:extLst>
          </p:cNvPr>
          <p:cNvSpPr>
            <a:spLocks noGrp="1"/>
          </p:cNvSpPr>
          <p:nvPr>
            <p:ph idx="1"/>
          </p:nvPr>
        </p:nvSpPr>
        <p:spPr>
          <a:xfrm>
            <a:off x="119336" y="980728"/>
            <a:ext cx="11737304" cy="4953541"/>
          </a:xfrm>
        </p:spPr>
        <p:txBody>
          <a:bodyPr vert="horz" lIns="91440" tIns="45720" rIns="91440" bIns="45720" rtlCol="0" anchor="t">
            <a:normAutofit/>
          </a:bodyPr>
          <a:lstStyle/>
          <a:p>
            <a:r>
              <a:rPr lang="en-GB" sz="2400" b="0" i="0" u="none" strike="noStrike" baseline="0" dirty="0"/>
              <a:t>This report presents the findings of research carried out by the University of Derby, which aimed to further understand levels of inequalities in PA across and within protected characteristic groups. </a:t>
            </a:r>
          </a:p>
          <a:p>
            <a:endParaRPr lang="en-GB" sz="2400" dirty="0"/>
          </a:p>
          <a:p>
            <a:r>
              <a:rPr lang="en-GB" sz="2400" dirty="0"/>
              <a:t>They reviewed the literature, analysed Active Lives Survey data (2015-20), and undertook qualitative research with PA providers.</a:t>
            </a:r>
          </a:p>
          <a:p>
            <a:endParaRPr lang="en-GB" sz="2400" dirty="0"/>
          </a:p>
          <a:p>
            <a:r>
              <a:rPr lang="en-GB" sz="2400" b="0" i="0" u="none" strike="noStrike" baseline="0" dirty="0"/>
              <a:t>The results identified a range of inequalities in individual’s PA levels from different protected characteristic groups and therefore changes are needed immediately to reverse these.</a:t>
            </a:r>
            <a:r>
              <a:rPr lang="en-GB" sz="2400" dirty="0"/>
              <a:t> </a:t>
            </a:r>
            <a:endParaRPr lang="en-GB" sz="2400" dirty="0">
              <a:effectLst/>
              <a:ea typeface="Malgun Gothic" panose="020B0503020000020004" pitchFamily="34" charset="-127"/>
            </a:endParaRPr>
          </a:p>
          <a:p>
            <a:endParaRPr lang="en-GB" sz="2400" dirty="0"/>
          </a:p>
        </p:txBody>
      </p:sp>
    </p:spTree>
    <p:extLst>
      <p:ext uri="{BB962C8B-B14F-4D97-AF65-F5344CB8AC3E}">
        <p14:creationId xmlns:p14="http://schemas.microsoft.com/office/powerpoint/2010/main" val="39846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121E0-108E-4FF2-BAC7-902E787F94AE}"/>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CECD8297-95C3-4FBF-BF08-82BF702382E1}"/>
              </a:ext>
            </a:extLst>
          </p:cNvPr>
          <p:cNvSpPr>
            <a:spLocks noGrp="1"/>
          </p:cNvSpPr>
          <p:nvPr>
            <p:ph type="title"/>
          </p:nvPr>
        </p:nvSpPr>
        <p:spPr>
          <a:xfrm>
            <a:off x="335360" y="15205"/>
            <a:ext cx="11018440" cy="1325563"/>
          </a:xfrm>
        </p:spPr>
        <p:txBody>
          <a:bodyPr/>
          <a:lstStyle/>
          <a:p>
            <a:r>
              <a:rPr lang="en-GB" dirty="0"/>
              <a:t>Introduction to PA inequalities</a:t>
            </a:r>
          </a:p>
        </p:txBody>
      </p:sp>
      <p:sp>
        <p:nvSpPr>
          <p:cNvPr id="3" name="Content Placeholder 2">
            <a:extLst>
              <a:ext uri="{FF2B5EF4-FFF2-40B4-BE49-F238E27FC236}">
                <a16:creationId xmlns:a16="http://schemas.microsoft.com/office/drawing/2014/main" id="{43C9773B-3FD5-4221-B9EE-72D063265764}"/>
              </a:ext>
            </a:extLst>
          </p:cNvPr>
          <p:cNvSpPr>
            <a:spLocks noGrp="1"/>
          </p:cNvSpPr>
          <p:nvPr>
            <p:ph idx="1"/>
          </p:nvPr>
        </p:nvSpPr>
        <p:spPr>
          <a:xfrm>
            <a:off x="119336" y="980728"/>
            <a:ext cx="11737304" cy="5328592"/>
          </a:xfrm>
        </p:spPr>
        <p:txBody>
          <a:bodyPr>
            <a:noAutofit/>
          </a:bodyPr>
          <a:lstStyle/>
          <a:p>
            <a:r>
              <a:rPr lang="en-GB" sz="2400" b="0" i="0" u="none" strike="noStrike" baseline="0" dirty="0"/>
              <a:t>Health is influenced by more than just individual lifestyle, biology or genetics. Wider determinants such as socio-economic, cultural and environmental conditions also play a major role. </a:t>
            </a:r>
          </a:p>
          <a:p>
            <a:r>
              <a:rPr lang="en-GB" sz="2400" b="0" i="0" dirty="0">
                <a:effectLst/>
              </a:rPr>
              <a:t>The context of people’s lives determine their health, and so blaming individuals for having poor health or crediting them for good health is inappropriate. Individuals are unlikely to be able to directly control many of the determinants of health.</a:t>
            </a:r>
            <a:endParaRPr lang="en-GB" sz="2400" b="0" i="0" u="none" strike="noStrike" baseline="0" dirty="0"/>
          </a:p>
          <a:p>
            <a:r>
              <a:rPr lang="en-GB" sz="2400" b="0" i="0" u="none" strike="noStrike" baseline="0" dirty="0"/>
              <a:t>Inequalities in health exist because these wider determinants vary significantly across population groups. These determinants can influence adverse health behaviours in socially specific groups which can then lead to adverse marked differences in life expectancy. </a:t>
            </a:r>
          </a:p>
          <a:p>
            <a:r>
              <a:rPr lang="en-GB" sz="2400" b="0" i="0" u="none" strike="noStrike" baseline="0" dirty="0"/>
              <a:t>Physical inactivity negatively impacts both physical and mental health and it is in the top 10 greatest causes of ill health nationally. </a:t>
            </a:r>
          </a:p>
          <a:p>
            <a:r>
              <a:rPr lang="en-GB" sz="2400" b="1" i="0" u="none" strike="noStrike" baseline="0" dirty="0"/>
              <a:t>An increase in PA can positively impact health, social and economic status, meaning it can have a positive correlation between outcomes and structural inequalities.</a:t>
            </a:r>
            <a:r>
              <a:rPr lang="en-GB" sz="2400" b="0" i="0" u="none" strike="noStrike" baseline="0" dirty="0"/>
              <a:t> </a:t>
            </a:r>
            <a:endParaRPr lang="en-GB" sz="2400" dirty="0"/>
          </a:p>
        </p:txBody>
      </p:sp>
    </p:spTree>
    <p:extLst>
      <p:ext uri="{BB962C8B-B14F-4D97-AF65-F5344CB8AC3E}">
        <p14:creationId xmlns:p14="http://schemas.microsoft.com/office/powerpoint/2010/main" val="93916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E7121E0-108E-4FF2-BAC7-902E787F94AE}"/>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CECD8297-95C3-4FBF-BF08-82BF702382E1}"/>
              </a:ext>
            </a:extLst>
          </p:cNvPr>
          <p:cNvSpPr>
            <a:spLocks noGrp="1"/>
          </p:cNvSpPr>
          <p:nvPr>
            <p:ph type="title"/>
          </p:nvPr>
        </p:nvSpPr>
        <p:spPr>
          <a:xfrm>
            <a:off x="335360" y="15205"/>
            <a:ext cx="11018440" cy="1325563"/>
          </a:xfrm>
        </p:spPr>
        <p:txBody>
          <a:bodyPr/>
          <a:lstStyle/>
          <a:p>
            <a:r>
              <a:rPr lang="en-GB" dirty="0"/>
              <a:t>Introduction to PA inequalities</a:t>
            </a:r>
          </a:p>
        </p:txBody>
      </p:sp>
      <p:sp>
        <p:nvSpPr>
          <p:cNvPr id="3" name="Content Placeholder 2">
            <a:extLst>
              <a:ext uri="{FF2B5EF4-FFF2-40B4-BE49-F238E27FC236}">
                <a16:creationId xmlns:a16="http://schemas.microsoft.com/office/drawing/2014/main" id="{43C9773B-3FD5-4221-B9EE-72D063265764}"/>
              </a:ext>
            </a:extLst>
          </p:cNvPr>
          <p:cNvSpPr>
            <a:spLocks noGrp="1"/>
          </p:cNvSpPr>
          <p:nvPr>
            <p:ph idx="1"/>
          </p:nvPr>
        </p:nvSpPr>
        <p:spPr>
          <a:xfrm>
            <a:off x="119336" y="980728"/>
            <a:ext cx="11786150" cy="5328592"/>
          </a:xfrm>
        </p:spPr>
        <p:txBody>
          <a:bodyPr>
            <a:noAutofit/>
          </a:bodyPr>
          <a:lstStyle/>
          <a:p>
            <a:r>
              <a:rPr lang="en-GB" sz="2400" b="0" i="0" u="none" strike="noStrike" baseline="0" dirty="0"/>
              <a:t>There is a wide range of evidence-based interventions which aim to increase population based PA. However, evidence suggests that many interventions exacerbate inequalities for communities with protected characteristics.</a:t>
            </a:r>
          </a:p>
          <a:p>
            <a:r>
              <a:rPr lang="en-GB" sz="2400" dirty="0"/>
              <a:t>Understanding and acting on inequalities in PA is a crucial part of a systemic approach to delivering effective interventions which will have multiple benefits to those with the greatest need.</a:t>
            </a:r>
          </a:p>
        </p:txBody>
      </p:sp>
    </p:spTree>
    <p:extLst>
      <p:ext uri="{BB962C8B-B14F-4D97-AF65-F5344CB8AC3E}">
        <p14:creationId xmlns:p14="http://schemas.microsoft.com/office/powerpoint/2010/main" val="2033533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pPr marL="0" indent="0">
              <a:buNone/>
            </a:pPr>
            <a:r>
              <a:rPr lang="en-GB" sz="4400" dirty="0"/>
              <a:t>Considerations for tackling inequalities in children and young people</a:t>
            </a:r>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68760"/>
            <a:ext cx="11737304" cy="4953541"/>
          </a:xfrm>
        </p:spPr>
        <p:txBody>
          <a:bodyPr>
            <a:noAutofit/>
          </a:bodyPr>
          <a:lstStyle/>
          <a:p>
            <a:r>
              <a:rPr lang="en-GB" sz="2400" dirty="0"/>
              <a:t>Focus on enjoyment, socialising and using unstructured, informal activities.</a:t>
            </a:r>
          </a:p>
          <a:p>
            <a:r>
              <a:rPr lang="en-GB" sz="2400" dirty="0"/>
              <a:t>Involving the target audience, e.g. families or adolescents, in designing interventions improves engagement and makes them more likely to succeed.</a:t>
            </a:r>
          </a:p>
          <a:p>
            <a:r>
              <a:rPr lang="en-GB" sz="2400" dirty="0"/>
              <a:t>Provide a positive social environment for PA, including parents. </a:t>
            </a:r>
          </a:p>
          <a:p>
            <a:r>
              <a:rPr lang="en-GB" sz="2400" dirty="0"/>
              <a:t>Families should be shown how to change behaviours and not just told.</a:t>
            </a:r>
          </a:p>
          <a:p>
            <a:r>
              <a:rPr lang="en-GB" sz="2400" dirty="0"/>
              <a:t>Providing a taster session could help to engage families to participate in new activities and could also stimulate the change to be active.</a:t>
            </a:r>
          </a:p>
          <a:p>
            <a:r>
              <a:rPr lang="en-GB" sz="2400" dirty="0"/>
              <a:t>Offer a diverse range of activities suitable </a:t>
            </a:r>
            <a:r>
              <a:rPr lang="en-GB" sz="2400" b="0" i="0" u="none" strike="noStrike" baseline="0" dirty="0"/>
              <a:t>for all children regardless of ethnicity and long-term conditions. </a:t>
            </a:r>
            <a:r>
              <a:rPr lang="en-GB" sz="2400" dirty="0"/>
              <a:t>Competition appeals to some more than others.</a:t>
            </a:r>
          </a:p>
          <a:p>
            <a:r>
              <a:rPr lang="en-GB" sz="2400" dirty="0"/>
              <a:t>Activities need to be as low cost as possible whilst maintaining quality. </a:t>
            </a:r>
            <a:r>
              <a:rPr lang="en-GB" sz="2400" b="0" i="0" u="none" strike="noStrike" baseline="0" dirty="0"/>
              <a:t>Vouchers may enable children of low socio-economic status to access more PA opportunities. </a:t>
            </a:r>
            <a:endParaRPr lang="en-GB" sz="2400" dirty="0"/>
          </a:p>
          <a:p>
            <a:r>
              <a:rPr lang="en-GB" sz="2400" dirty="0"/>
              <a:t>Consider use of positive role models or peer to peer support</a:t>
            </a:r>
          </a:p>
          <a:p>
            <a:r>
              <a:rPr lang="en-GB" sz="2400" dirty="0"/>
              <a:t>Convenient time and location important for families </a:t>
            </a:r>
          </a:p>
        </p:txBody>
      </p:sp>
    </p:spTree>
    <p:extLst>
      <p:ext uri="{BB962C8B-B14F-4D97-AF65-F5344CB8AC3E}">
        <p14:creationId xmlns:p14="http://schemas.microsoft.com/office/powerpoint/2010/main" val="2792349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those with a physical disability</a:t>
            </a:r>
            <a:endParaRPr lang="en-GB" dirty="0"/>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dirty="0"/>
              <a:t>Offer a diverse range of leisure activities as an accessible route to wellbeing for adults and children living with a physical disability.</a:t>
            </a:r>
          </a:p>
          <a:p>
            <a:r>
              <a:rPr lang="en-GB" sz="2400" b="0" i="0" u="none" strike="noStrike" baseline="0" dirty="0"/>
              <a:t>Develop an understanding of the individuals to tailor interventions to their need. Involve them in the design.</a:t>
            </a:r>
          </a:p>
          <a:p>
            <a:r>
              <a:rPr lang="en-GB" sz="2400" dirty="0"/>
              <a:t>P</a:t>
            </a:r>
            <a:r>
              <a:rPr lang="en-GB" sz="2400" b="0" i="0" u="none" strike="noStrike" baseline="0" dirty="0"/>
              <a:t>rovide psychological support and focus on abilities, including opportunities to develop skills and overall function ability, as well as 1-1 tailored su</a:t>
            </a:r>
            <a:r>
              <a:rPr lang="en-GB" sz="2400" dirty="0"/>
              <a:t>pport. </a:t>
            </a:r>
          </a:p>
          <a:p>
            <a:r>
              <a:rPr lang="en-GB" sz="2400" dirty="0"/>
              <a:t>Encourage socialising and peer support.</a:t>
            </a:r>
          </a:p>
          <a:p>
            <a:r>
              <a:rPr lang="en-GB" sz="2400" dirty="0"/>
              <a:t>Interventions need to be welcoming, first impressions are very important. </a:t>
            </a:r>
          </a:p>
          <a:p>
            <a:r>
              <a:rPr lang="en-GB" sz="2400" dirty="0"/>
              <a:t>Disabled individuals choose websites regardless of their age to access key information, therefore, accessible online information is key.</a:t>
            </a:r>
          </a:p>
          <a:p>
            <a:r>
              <a:rPr lang="en-GB" sz="2400" b="0" i="0" u="none" strike="noStrike" baseline="0" dirty="0"/>
              <a:t>Health and sports practitioners are also a good way of providing information.</a:t>
            </a:r>
            <a:endParaRPr lang="en-GB" sz="2400" dirty="0"/>
          </a:p>
          <a:p>
            <a:r>
              <a:rPr lang="en-GB" sz="2400" b="0" i="0" u="none" strike="noStrike" baseline="0" dirty="0"/>
              <a:t>Children living with a disability want more understanding and acceptance, more choice of activities, more motivation and encouragement</a:t>
            </a:r>
            <a:endParaRPr lang="en-GB" sz="2400" dirty="0"/>
          </a:p>
        </p:txBody>
      </p:sp>
    </p:spTree>
    <p:extLst>
      <p:ext uri="{BB962C8B-B14F-4D97-AF65-F5344CB8AC3E}">
        <p14:creationId xmlns:p14="http://schemas.microsoft.com/office/powerpoint/2010/main" val="2618159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those with a learning disability</a:t>
            </a:r>
            <a:endParaRPr lang="en-GB" dirty="0"/>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dirty="0"/>
              <a:t>Avoid repetitive tasks and a</a:t>
            </a:r>
            <a:r>
              <a:rPr lang="en-GB" sz="2400" i="0" u="none" strike="noStrike" baseline="0" dirty="0"/>
              <a:t>dapt interventions to fit the individual's unique cognitive challenges. </a:t>
            </a:r>
          </a:p>
          <a:p>
            <a:r>
              <a:rPr lang="en-GB" sz="2400" i="0" u="none" strike="noStrike" baseline="0" dirty="0"/>
              <a:t>Involve carers in facilitating and enabling behaviour change </a:t>
            </a:r>
          </a:p>
          <a:p>
            <a:r>
              <a:rPr lang="en-GB" sz="2400" dirty="0"/>
              <a:t>Ensure residents’ care providers are educated on the importance of PA</a:t>
            </a:r>
          </a:p>
          <a:p>
            <a:r>
              <a:rPr lang="en-GB" sz="2400" dirty="0"/>
              <a:t>Interventions delivered in mainstream services where possible</a:t>
            </a:r>
          </a:p>
          <a:p>
            <a:r>
              <a:rPr lang="en-GB" sz="2400" i="0" u="none" strike="noStrike" baseline="0" dirty="0"/>
              <a:t>Activities should be positive, value health, mental strength, wellbeing and be fun</a:t>
            </a:r>
          </a:p>
          <a:p>
            <a:r>
              <a:rPr lang="en-GB" sz="2400" dirty="0"/>
              <a:t>Possible use of intergenerational, buddy or advocate approaches</a:t>
            </a:r>
          </a:p>
          <a:p>
            <a:r>
              <a:rPr lang="en-GB" sz="2400" i="0" u="none" strike="noStrike" baseline="0" dirty="0"/>
              <a:t>Interventions must proactively consider ability, age, lack of opportunities, awareness/visibility of sessions, accessibility of venue/location and transport as none of these should be a barrier to people with a learning disability attending</a:t>
            </a:r>
          </a:p>
          <a:p>
            <a:r>
              <a:rPr lang="en-GB" sz="2400" dirty="0"/>
              <a:t>C</a:t>
            </a:r>
            <a:r>
              <a:rPr lang="en-GB" sz="2400" i="0" u="none" strike="noStrike" baseline="0" dirty="0"/>
              <a:t>onsider using a peer-guided model to integrate social and instructional support within the community for children with a learning disability </a:t>
            </a:r>
          </a:p>
          <a:p>
            <a:endParaRPr lang="en-GB" sz="2400" dirty="0"/>
          </a:p>
          <a:p>
            <a:endParaRPr lang="en-GB" sz="2400" dirty="0"/>
          </a:p>
          <a:p>
            <a:endParaRPr lang="en-GB" sz="2400" dirty="0"/>
          </a:p>
        </p:txBody>
      </p:sp>
    </p:spTree>
    <p:extLst>
      <p:ext uri="{BB962C8B-B14F-4D97-AF65-F5344CB8AC3E}">
        <p14:creationId xmlns:p14="http://schemas.microsoft.com/office/powerpoint/2010/main" val="3813254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6B9C8A-F28B-4316-9E78-119E1276E3BB}"/>
              </a:ext>
            </a:extLst>
          </p:cNvPr>
          <p:cNvSpPr txBox="1"/>
          <p:nvPr/>
        </p:nvSpPr>
        <p:spPr>
          <a:xfrm>
            <a:off x="10272464" y="5733256"/>
            <a:ext cx="1656184" cy="864096"/>
          </a:xfrm>
          <a:prstGeom prst="rect">
            <a:avLst/>
          </a:prstGeom>
          <a:solidFill>
            <a:schemeClr val="bg1"/>
          </a:solidFill>
          <a:ln>
            <a:noFill/>
          </a:ln>
        </p:spPr>
        <p:txBody>
          <a:bodyPr wrap="square" rtlCol="0">
            <a:spAutoFit/>
          </a:bodyPr>
          <a:lstStyle/>
          <a:p>
            <a:endParaRPr lang="en-GB" dirty="0"/>
          </a:p>
        </p:txBody>
      </p:sp>
      <p:sp>
        <p:nvSpPr>
          <p:cNvPr id="2" name="Title 1">
            <a:extLst>
              <a:ext uri="{FF2B5EF4-FFF2-40B4-BE49-F238E27FC236}">
                <a16:creationId xmlns:a16="http://schemas.microsoft.com/office/drawing/2014/main" id="{D37B5AB1-2A8E-48E2-9425-DBE3DB679AF9}"/>
              </a:ext>
            </a:extLst>
          </p:cNvPr>
          <p:cNvSpPr>
            <a:spLocks noGrp="1"/>
          </p:cNvSpPr>
          <p:nvPr>
            <p:ph type="title"/>
          </p:nvPr>
        </p:nvSpPr>
        <p:spPr>
          <a:xfrm>
            <a:off x="335360" y="15205"/>
            <a:ext cx="11018440" cy="1325563"/>
          </a:xfrm>
        </p:spPr>
        <p:txBody>
          <a:bodyPr/>
          <a:lstStyle/>
          <a:p>
            <a:r>
              <a:rPr lang="en-GB" sz="4400" dirty="0"/>
              <a:t>Considerations for tackling inequalities for LGBTQ+</a:t>
            </a:r>
            <a:endParaRPr lang="en-GB" dirty="0"/>
          </a:p>
        </p:txBody>
      </p:sp>
      <p:sp>
        <p:nvSpPr>
          <p:cNvPr id="3" name="Content Placeholder 2">
            <a:extLst>
              <a:ext uri="{FF2B5EF4-FFF2-40B4-BE49-F238E27FC236}">
                <a16:creationId xmlns:a16="http://schemas.microsoft.com/office/drawing/2014/main" id="{2608188B-C24E-4B48-85B7-1850814D8F30}"/>
              </a:ext>
            </a:extLst>
          </p:cNvPr>
          <p:cNvSpPr>
            <a:spLocks noGrp="1"/>
          </p:cNvSpPr>
          <p:nvPr>
            <p:ph idx="1"/>
          </p:nvPr>
        </p:nvSpPr>
        <p:spPr>
          <a:xfrm>
            <a:off x="119336" y="1283771"/>
            <a:ext cx="11809312" cy="4953541"/>
          </a:xfrm>
        </p:spPr>
        <p:txBody>
          <a:bodyPr>
            <a:noAutofit/>
          </a:bodyPr>
          <a:lstStyle/>
          <a:p>
            <a:r>
              <a:rPr lang="en-GB" sz="2400" dirty="0"/>
              <a:t>LGBTQ+ devoted activities important to provide safe spaces, overcome </a:t>
            </a:r>
            <a:r>
              <a:rPr lang="en-GB" sz="2400" b="0" i="0" u="none" strike="noStrike" baseline="0" dirty="0"/>
              <a:t>fear of acceptance, and provide social support.</a:t>
            </a:r>
          </a:p>
          <a:p>
            <a:r>
              <a:rPr lang="en-GB" sz="2400" dirty="0"/>
              <a:t>Work in partnership with local LGBTQ+ communities to help design interventions and foster a safe environment.</a:t>
            </a:r>
          </a:p>
          <a:p>
            <a:r>
              <a:rPr lang="en-GB" sz="2400" dirty="0"/>
              <a:t>Diversity training is crucial to understand different communities. </a:t>
            </a:r>
            <a:r>
              <a:rPr lang="en-GB" sz="2400" b="0" i="0" u="none" strike="noStrike" baseline="0" dirty="0"/>
              <a:t>The collective workforce must challenge their own bias.</a:t>
            </a:r>
          </a:p>
          <a:p>
            <a:r>
              <a:rPr lang="en-GB" sz="2400" dirty="0"/>
              <a:t>Consider the different needs of groups within LGBTQ+ banner</a:t>
            </a:r>
          </a:p>
          <a:p>
            <a:r>
              <a:rPr lang="en-GB" sz="2400" dirty="0"/>
              <a:t>Social attitudes have meant that there has been a reluctance to recognise that PA participation by LGBTQ+ can be problematic. This is an area for change to progress PA for LGBTQ+ individuals for the future. </a:t>
            </a:r>
          </a:p>
          <a:p>
            <a:r>
              <a:rPr lang="en-GB" sz="2400" dirty="0"/>
              <a:t>More needs to be done to </a:t>
            </a:r>
            <a:r>
              <a:rPr lang="en-GB" sz="2400" b="0" i="0" u="none" strike="noStrike" baseline="0" dirty="0"/>
              <a:t>integrate LGBTQ+ needs in policy or thinking in the context of PA, health, education, and social inclusion.</a:t>
            </a:r>
            <a:endParaRPr lang="en-GB" sz="2400" dirty="0"/>
          </a:p>
          <a:p>
            <a:endParaRPr lang="en-GB" sz="2400" dirty="0"/>
          </a:p>
          <a:p>
            <a:endParaRPr lang="en-GB" sz="2400" dirty="0"/>
          </a:p>
        </p:txBody>
      </p:sp>
    </p:spTree>
    <p:extLst>
      <p:ext uri="{BB962C8B-B14F-4D97-AF65-F5344CB8AC3E}">
        <p14:creationId xmlns:p14="http://schemas.microsoft.com/office/powerpoint/2010/main" val="2146096789"/>
      </p:ext>
    </p:extLst>
  </p:cSld>
  <p:clrMapOvr>
    <a:masterClrMapping/>
  </p:clrMapOvr>
</p:sld>
</file>

<file path=ppt/theme/theme1.xml><?xml version="1.0" encoding="utf-8"?>
<a:theme xmlns:a="http://schemas.openxmlformats.org/drawingml/2006/main" name="Active_Norfolk_Theme_2021">
  <a:themeElements>
    <a:clrScheme name="Active Norfolk">
      <a:dk1>
        <a:srgbClr val="1F3864"/>
      </a:dk1>
      <a:lt1>
        <a:srgbClr val="FFFFFF"/>
      </a:lt1>
      <a:dk2>
        <a:srgbClr val="1F3864"/>
      </a:dk2>
      <a:lt2>
        <a:srgbClr val="D9E2F3"/>
      </a:lt2>
      <a:accent1>
        <a:srgbClr val="7F7F7F"/>
      </a:accent1>
      <a:accent2>
        <a:srgbClr val="D6DCE4"/>
      </a:accent2>
      <a:accent3>
        <a:srgbClr val="C5E0B3"/>
      </a:accent3>
      <a:accent4>
        <a:srgbClr val="FFFFFF"/>
      </a:accent4>
      <a:accent5>
        <a:srgbClr val="8496B0"/>
      </a:accent5>
      <a:accent6>
        <a:srgbClr val="DAECFE"/>
      </a:accent6>
      <a:hlink>
        <a:srgbClr val="FFFFFF"/>
      </a:hlink>
      <a:folHlink>
        <a:srgbClr val="5C8F3A"/>
      </a:folHlink>
    </a:clrScheme>
    <a:fontScheme name="Active Norfolk fonts">
      <a:majorFont>
        <a:latin typeface="DM Sans Medium"/>
        <a:ea typeface=""/>
        <a:cs typeface=""/>
      </a:majorFont>
      <a:minorFont>
        <a:latin typeface="Quest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44952"/>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Active_Norfolk_Theme_2021" id="{47746A78-BCFD-4D9D-8498-38010F10FF96}" vid="{BA1F411D-F4BD-472D-8A26-14EB829DDA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2F1E1B1AD75B4BB20BFFEAB8EB7A7A" ma:contentTypeVersion="12" ma:contentTypeDescription="Create a new document." ma:contentTypeScope="" ma:versionID="449608211fc0df2daf633e01fa0c4cc9">
  <xsd:schema xmlns:xsd="http://www.w3.org/2001/XMLSchema" xmlns:xs="http://www.w3.org/2001/XMLSchema" xmlns:p="http://schemas.microsoft.com/office/2006/metadata/properties" xmlns:ns2="91e5e273-cb04-42bb-8fe1-ac68cea02502" xmlns:ns3="44378408-d69a-486c-b8ea-e4513e2d38c3" targetNamespace="http://schemas.microsoft.com/office/2006/metadata/properties" ma:root="true" ma:fieldsID="4c9edacb3c4848ca4fa765fbd2775419" ns2:_="" ns3:_="">
    <xsd:import namespace="91e5e273-cb04-42bb-8fe1-ac68cea02502"/>
    <xsd:import namespace="44378408-d69a-486c-b8ea-e4513e2d38c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e5e273-cb04-42bb-8fe1-ac68cea025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378408-d69a-486c-b8ea-e4513e2d38c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6F7224-EC89-41E1-8358-1BFC41AB89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e5e273-cb04-42bb-8fe1-ac68cea02502"/>
    <ds:schemaRef ds:uri="44378408-d69a-486c-b8ea-e4513e2d38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E04368-CABE-44CC-B647-36BD658E28EF}">
  <ds:schemaRefs>
    <ds:schemaRef ds:uri="http://schemas.microsoft.com/sharepoint/v3/contenttype/forms"/>
  </ds:schemaRefs>
</ds:datastoreItem>
</file>

<file path=customXml/itemProps3.xml><?xml version="1.0" encoding="utf-8"?>
<ds:datastoreItem xmlns:ds="http://schemas.openxmlformats.org/officeDocument/2006/customXml" ds:itemID="{05922834-41EF-4CF3-8A3D-4D8AC4E9D2DC}">
  <ds:schemaRefs>
    <ds:schemaRef ds:uri="http://purl.org/dc/elements/1.1/"/>
    <ds:schemaRef ds:uri="http://schemas.microsoft.com/office/2006/metadata/properties"/>
    <ds:schemaRef ds:uri="http://schemas.microsoft.com/office/2006/documentManagement/types"/>
    <ds:schemaRef ds:uri="91e5e273-cb04-42bb-8fe1-ac68cea02502"/>
    <ds:schemaRef ds:uri="44378408-d69a-486c-b8ea-e4513e2d38c3"/>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Active_Norfolk_Theme_2021</Template>
  <TotalTime>1378</TotalTime>
  <Words>2657</Words>
  <Application>Microsoft Office PowerPoint</Application>
  <PresentationFormat>Widescreen</PresentationFormat>
  <Paragraphs>164</Paragraphs>
  <Slides>19</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DM Sans Medium</vt:lpstr>
      <vt:lpstr>Questrial</vt:lpstr>
      <vt:lpstr>Active_Norfolk_Theme_2021</vt:lpstr>
      <vt:lpstr>Understanding &amp; Addressing Inequalities in Physical Activity</vt:lpstr>
      <vt:lpstr>Terminology</vt:lpstr>
      <vt:lpstr>Introduction</vt:lpstr>
      <vt:lpstr>Introduction to PA inequalities</vt:lpstr>
      <vt:lpstr>Introduction to PA inequalities</vt:lpstr>
      <vt:lpstr>Considerations for tackling inequalities in children and young people</vt:lpstr>
      <vt:lpstr>Considerations for tackling inequalities for those with a physical disability</vt:lpstr>
      <vt:lpstr>Considerations for tackling inequalities for those with a learning disability</vt:lpstr>
      <vt:lpstr>Considerations for tackling inequalities for LGBTQ+</vt:lpstr>
      <vt:lpstr>Considerations for tackling inequalities for long-term conditions</vt:lpstr>
      <vt:lpstr>Considerations for tackling inequalities for mental health</vt:lpstr>
      <vt:lpstr>Considerations for tackling inequalities for ethnic minorities</vt:lpstr>
      <vt:lpstr>Considerations for tackling inequalities for religious groups</vt:lpstr>
      <vt:lpstr>Considerations for tackling inequalities for older adults</vt:lpstr>
      <vt:lpstr>Considerations for tackling inequalities for older adults</vt:lpstr>
      <vt:lpstr>Considerations for tackling inequalities for socioeconomic</vt:lpstr>
      <vt:lpstr>Considerations for tackling inequalities for women</vt:lpstr>
      <vt:lpstr>Recommendations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&amp; Addressing Inequalities in Physical Activity</dc:title>
  <dc:creator>Cooke, Rachel</dc:creator>
  <cp:lastModifiedBy>Keeping, Sian</cp:lastModifiedBy>
  <cp:revision>38</cp:revision>
  <dcterms:created xsi:type="dcterms:W3CDTF">2021-09-07T08:15:28Z</dcterms:created>
  <dcterms:modified xsi:type="dcterms:W3CDTF">2021-09-30T11:54:29Z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0x010100092F1E1B1AD75B4BB20BFFEAB8EB7A7A</vt:lpwstr>
  </property>
</Properties>
</file>